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2C039-AA54-4A59-807C-A022F6CC61A1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B7E9D-B51E-4973-B271-E1DF96A38F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A2875-B3C0-43B9-9DA1-6F92EBF2CAA3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A2483-39F2-487E-8C9A-51BC160B93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75442-5801-4C9E-8877-4F55466BA6C9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75963-2455-427C-A0C6-D11ADDF90E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339DB-695A-4ECB-BD88-D242413EBCAD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012DC-EB2F-4CC5-9A85-C80873E93D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5725E-6352-4937-9C8C-A8C31FE3AB8B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86A9B-6AF4-478D-9223-B53BEBC0B2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6954A-958E-453D-BF12-EA8EDB9D8A26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57760-9D19-42B3-96B8-0B64B2F045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9FEE3-99D7-4AB5-B213-01CEAD6F7977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B5B55-5F9F-4A08-A47C-0578760BB6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309F2-4E3C-42C6-B039-7129C551CD99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2E337-DB37-4FBC-AD6F-B1EC9364C2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0D6ED-7558-4912-9B41-A407029A8041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41CAA-6C5C-49FF-B3DA-E29CB1AC6D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08AA9-B027-4989-BB69-F73EF175AA39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0A99E-BBA0-4AD0-B11B-BA619B2F97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3B6A1-5132-47DB-AB7F-F31807104734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19D80-E3E9-4992-8643-B0647B9AA4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C48716-D1A3-4594-A973-A291BB1AA2ED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545A8A-C6B0-453A-96D3-4F074EE06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Náhrada majetkové </a:t>
            </a:r>
            <a:br>
              <a:rPr lang="cs-CZ" b="1" dirty="0"/>
            </a:br>
            <a:r>
              <a:rPr lang="cs-CZ" b="1" dirty="0"/>
              <a:t>a nemajetkové újmy</a:t>
            </a:r>
            <a:br>
              <a:rPr lang="cs-CZ" b="1" dirty="0"/>
            </a:br>
            <a:r>
              <a:rPr lang="cs-CZ" b="1" dirty="0"/>
              <a:t>§§ 248 – 275 ZP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/>
              <a:t>Mgr. Bc. Helena Musilová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Prevence §§ 248-249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/>
              <a:t>vhodné pracovní podmínky – zajišťuje zaměstnavatel</a:t>
            </a:r>
          </a:p>
          <a:p>
            <a:pPr>
              <a:buFont typeface="Arial" charset="0"/>
              <a:buNone/>
            </a:pPr>
            <a:r>
              <a:rPr lang="cs-CZ"/>
              <a:t>                                                     - kontrola věcí zaměstnavatelem</a:t>
            </a:r>
          </a:p>
          <a:p>
            <a:pPr>
              <a:buFont typeface="Arial" charset="0"/>
              <a:buNone/>
            </a:pPr>
            <a:endParaRPr lang="cs-CZ"/>
          </a:p>
          <a:p>
            <a:pPr>
              <a:buFontTx/>
              <a:buChar char="-"/>
            </a:pPr>
            <a:r>
              <a:rPr lang="cs-CZ"/>
              <a:t>zaměstnanec je povinen </a:t>
            </a:r>
            <a:r>
              <a:rPr lang="cs-CZ">
                <a:latin typeface="Arial" charset="0"/>
              </a:rPr>
              <a:t>- </a:t>
            </a:r>
            <a:r>
              <a:rPr lang="cs-CZ"/>
              <a:t>počínat si tak, aby k újmě nedošlo </a:t>
            </a:r>
          </a:p>
          <a:p>
            <a:pPr>
              <a:buFont typeface="Arial" charset="0"/>
              <a:buNone/>
            </a:pPr>
            <a:r>
              <a:rPr lang="cs-CZ"/>
              <a:t>                                               - upozornit nadřízeného</a:t>
            </a:r>
          </a:p>
          <a:p>
            <a:pPr>
              <a:buFont typeface="Arial" charset="0"/>
              <a:buNone/>
            </a:pPr>
            <a:r>
              <a:rPr lang="cs-CZ"/>
              <a:t>                                               - zakroč</a:t>
            </a:r>
            <a:r>
              <a:rPr lang="cs-CZ">
                <a:latin typeface="Arial" charset="0"/>
              </a:rPr>
              <a:t>it při hrozící škodě</a:t>
            </a:r>
            <a:r>
              <a:rPr lang="cs-CZ"/>
              <a:t>  </a:t>
            </a:r>
          </a:p>
          <a:p>
            <a:pPr>
              <a:buFont typeface="Arial" charset="0"/>
              <a:buNone/>
            </a:pPr>
            <a:r>
              <a:rPr lang="cs-CZ"/>
              <a:t>                                             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>
          <a:xfrm>
            <a:off x="862013" y="241300"/>
            <a:ext cx="10515600" cy="1325563"/>
          </a:xfrm>
        </p:spPr>
        <p:txBody>
          <a:bodyPr/>
          <a:lstStyle/>
          <a:p>
            <a:pPr algn="ctr"/>
            <a:r>
              <a:rPr lang="cs-CZ" b="1"/>
              <a:t>Odpovědnost zaměstnance §§ 250-264 ZP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773113" y="1825625"/>
            <a:ext cx="11009312" cy="4351338"/>
          </a:xfrm>
        </p:spPr>
        <p:txBody>
          <a:bodyPr/>
          <a:lstStyle/>
          <a:p>
            <a:pPr>
              <a:buFontTx/>
              <a:buNone/>
            </a:pPr>
            <a:r>
              <a:rPr lang="cs-CZ">
                <a:latin typeface="Arial" charset="0"/>
              </a:rPr>
              <a:t>1. obecná povinnost nahradit škodu §§ 250 </a:t>
            </a:r>
          </a:p>
          <a:p>
            <a:pPr>
              <a:buFontTx/>
              <a:buNone/>
            </a:pPr>
            <a:r>
              <a:rPr lang="cs-CZ">
                <a:latin typeface="Arial" charset="0"/>
              </a:rPr>
              <a:t>- zaviněné porušení povinností </a:t>
            </a:r>
          </a:p>
          <a:p>
            <a:pPr>
              <a:buFontTx/>
              <a:buNone/>
            </a:pPr>
            <a:r>
              <a:rPr lang="cs-CZ">
                <a:latin typeface="Arial" charset="0"/>
              </a:rPr>
              <a:t>- rozsah náhrady § 257 ZP – skutečná škoda do 4,5 násobku průměrného měsíčního výdělku před vznikem škody; při úmyslném (poměrná část, podle zavinění) porušení i ušlý zisk</a:t>
            </a:r>
          </a:p>
          <a:p>
            <a:pPr>
              <a:buFontTx/>
              <a:buNone/>
            </a:pPr>
            <a:endParaRPr lang="cs-CZ">
              <a:latin typeface="Arial" charset="0"/>
            </a:endParaRPr>
          </a:p>
          <a:p>
            <a:pPr>
              <a:buFontTx/>
              <a:buNone/>
            </a:pPr>
            <a:r>
              <a:rPr lang="cs-CZ">
                <a:latin typeface="Arial" charset="0"/>
              </a:rPr>
              <a:t>2. odpovědnost za nesplnění povinnosti k odvracení škody § 251 ZP</a:t>
            </a:r>
          </a:p>
          <a:p>
            <a:pPr>
              <a:buFontTx/>
              <a:buNone/>
            </a:pPr>
            <a:r>
              <a:rPr lang="cs-CZ">
                <a:latin typeface="Arial" charset="0"/>
              </a:rPr>
              <a:t>- neupozornil</a:t>
            </a:r>
          </a:p>
          <a:p>
            <a:pPr>
              <a:buFontTx/>
              <a:buChar char="-"/>
            </a:pPr>
            <a:r>
              <a:rPr lang="cs-CZ">
                <a:latin typeface="Arial" charset="0"/>
              </a:rPr>
              <a:t>nezakročil</a:t>
            </a:r>
          </a:p>
          <a:p>
            <a:pPr>
              <a:buFontTx/>
              <a:buChar char="-"/>
            </a:pPr>
            <a:r>
              <a:rPr lang="cs-CZ">
                <a:latin typeface="Arial" charset="0"/>
              </a:rPr>
              <a:t>rozsah § 258 ZP – trojnásobek průměrného výdělku</a:t>
            </a:r>
          </a:p>
          <a:p>
            <a:pPr>
              <a:buFontTx/>
              <a:buChar char="-"/>
            </a:pPr>
            <a:endParaRPr lang="cs-CZ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Odpovědnost zaměstnance §§ 250-264 ZP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>
          <a:xfrm>
            <a:off x="838200" y="1689100"/>
            <a:ext cx="10515600" cy="4351338"/>
          </a:xfrm>
        </p:spPr>
        <p:txBody>
          <a:bodyPr/>
          <a:lstStyle/>
          <a:p>
            <a:pPr>
              <a:buFontTx/>
              <a:buNone/>
            </a:pPr>
            <a:r>
              <a:rPr lang="cs-CZ">
                <a:latin typeface="Arial" charset="0"/>
              </a:rPr>
              <a:t>3. schodek na svěřených hodnotách §§ 252-254 ZP </a:t>
            </a:r>
          </a:p>
          <a:p>
            <a:pPr>
              <a:buFontTx/>
              <a:buChar char="-"/>
            </a:pPr>
            <a:r>
              <a:rPr lang="cs-CZ">
                <a:latin typeface="Arial" charset="0"/>
              </a:rPr>
              <a:t>písemná dohoda o odpovědnosti za svěřené hodnoty, od 18 let zaměstnance</a:t>
            </a:r>
          </a:p>
          <a:p>
            <a:pPr>
              <a:buFontTx/>
              <a:buChar char="-"/>
            </a:pPr>
            <a:r>
              <a:rPr lang="cs-CZ">
                <a:latin typeface="Arial" charset="0"/>
              </a:rPr>
              <a:t>zproštění se odpovědnosti</a:t>
            </a:r>
          </a:p>
          <a:p>
            <a:pPr>
              <a:buFontTx/>
              <a:buChar char="-"/>
            </a:pPr>
            <a:r>
              <a:rPr lang="cs-CZ">
                <a:latin typeface="Arial" charset="0"/>
              </a:rPr>
              <a:t>odstoupení od dohody</a:t>
            </a:r>
          </a:p>
          <a:p>
            <a:pPr>
              <a:buFontTx/>
              <a:buChar char="-"/>
            </a:pPr>
            <a:r>
              <a:rPr lang="cs-CZ">
                <a:latin typeface="Arial" charset="0"/>
              </a:rPr>
              <a:t>Inventura § 254 ZP</a:t>
            </a:r>
          </a:p>
          <a:p>
            <a:pPr>
              <a:buFontTx/>
              <a:buChar char="-"/>
            </a:pPr>
            <a:r>
              <a:rPr lang="cs-CZ">
                <a:latin typeface="Arial" charset="0"/>
              </a:rPr>
              <a:t>rozsah náhrady §§ 259-260 ZP – v plné výši! + § 260 ZP (podíl u odpovědnosti více zaměstnanců)</a:t>
            </a:r>
          </a:p>
          <a:p>
            <a:pPr>
              <a:buFontTx/>
              <a:buChar char="-"/>
            </a:pPr>
            <a:endParaRPr lang="cs-CZ">
              <a:latin typeface="Arial" charset="0"/>
            </a:endParaRPr>
          </a:p>
          <a:p>
            <a:pPr>
              <a:buFontTx/>
              <a:buChar char="-"/>
            </a:pPr>
            <a:endParaRPr lang="cs-CZ">
              <a:latin typeface="Arial" charset="0"/>
            </a:endParaRPr>
          </a:p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Odpovědnost zaměstnance §§ 250-264 ZP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031538" cy="4351338"/>
          </a:xfrm>
        </p:spPr>
        <p:txBody>
          <a:bodyPr/>
          <a:lstStyle/>
          <a:p>
            <a:pPr>
              <a:buFontTx/>
              <a:buNone/>
            </a:pPr>
            <a:r>
              <a:rPr lang="cs-CZ">
                <a:latin typeface="Arial" charset="0"/>
              </a:rPr>
              <a:t>4. ztráta svěřených věcí §§ 255, 256 ZP </a:t>
            </a:r>
          </a:p>
          <a:p>
            <a:pPr>
              <a:buFontTx/>
              <a:buChar char="-"/>
            </a:pPr>
            <a:r>
              <a:rPr lang="cs-CZ">
                <a:latin typeface="Arial" charset="0"/>
              </a:rPr>
              <a:t>písemné potvrzení/dohoda o svěření věcí, od 18 let zaměstnance</a:t>
            </a:r>
          </a:p>
          <a:p>
            <a:pPr>
              <a:buFontTx/>
              <a:buChar char="-"/>
            </a:pPr>
            <a:r>
              <a:rPr lang="cs-CZ">
                <a:latin typeface="Arial" charset="0"/>
              </a:rPr>
              <a:t>zproštění se odpovědnosti</a:t>
            </a:r>
          </a:p>
          <a:p>
            <a:pPr>
              <a:buFontTx/>
              <a:buChar char="-"/>
            </a:pPr>
            <a:r>
              <a:rPr lang="cs-CZ">
                <a:latin typeface="Arial" charset="0"/>
              </a:rPr>
              <a:t>odstoupení od odhody</a:t>
            </a:r>
          </a:p>
          <a:p>
            <a:pPr>
              <a:buFontTx/>
              <a:buChar char="-"/>
            </a:pPr>
            <a:r>
              <a:rPr lang="cs-CZ">
                <a:latin typeface="Arial" charset="0"/>
              </a:rPr>
              <a:t> rozsah náhrady § 259 ZP – v plné výši! </a:t>
            </a: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Odpovědnost zaměstnance §§261-264 ZP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cs-CZ"/>
          </a:p>
          <a:p>
            <a:pPr>
              <a:buFontTx/>
              <a:buChar char="-"/>
            </a:pPr>
            <a:r>
              <a:rPr lang="cs-CZ"/>
              <a:t>výši škody určuje zaměstnavatel</a:t>
            </a:r>
          </a:p>
          <a:p>
            <a:pPr>
              <a:buFontTx/>
              <a:buChar char="-"/>
            </a:pPr>
            <a:r>
              <a:rPr lang="cs-CZ"/>
              <a:t>projednání škody se zaměstnancem do 1 měsíce od zjištění škody a toho, že zaměstnanec je povinen ji nahradit</a:t>
            </a:r>
          </a:p>
          <a:p>
            <a:pPr>
              <a:buFontTx/>
              <a:buChar char="-"/>
            </a:pPr>
            <a:r>
              <a:rPr lang="cs-CZ"/>
              <a:t>písemná dohoda</a:t>
            </a:r>
          </a:p>
          <a:p>
            <a:pPr>
              <a:buFontTx/>
              <a:buChar char="-"/>
            </a:pPr>
            <a:r>
              <a:rPr lang="cs-CZ"/>
              <a:t>moderační právo soudu – snížení náhrady škody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60100" cy="1325563"/>
          </a:xfrm>
        </p:spPr>
        <p:txBody>
          <a:bodyPr/>
          <a:lstStyle/>
          <a:p>
            <a:pPr algn="ctr"/>
            <a:r>
              <a:rPr lang="cs-CZ" b="1"/>
              <a:t>Odpovědnost zaměstnavatele §§ 265 – 271u ZP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  <a:buFont typeface="Arial" charset="0"/>
              <a:buAutoNum type="arabicPeriod"/>
            </a:pPr>
            <a:r>
              <a:rPr lang="cs-CZ"/>
              <a:t>obecná povinnost § 265 ZP</a:t>
            </a:r>
          </a:p>
          <a:p>
            <a:pPr marL="533400" indent="-533400">
              <a:lnSpc>
                <a:spcPct val="80000"/>
              </a:lnSpc>
              <a:buFont typeface="Arial" charset="0"/>
              <a:buAutoNum type="arabicPeriod"/>
            </a:pPr>
            <a:r>
              <a:rPr lang="cs-CZ"/>
              <a:t>odvracení škody § 266 ZP</a:t>
            </a:r>
          </a:p>
          <a:p>
            <a:pPr marL="533400" indent="-533400">
              <a:lnSpc>
                <a:spcPct val="80000"/>
              </a:lnSpc>
              <a:buFont typeface="Arial" charset="0"/>
              <a:buAutoNum type="arabicPeriod"/>
            </a:pPr>
            <a:r>
              <a:rPr lang="cs-CZ"/>
              <a:t>odložené věci § 267 ZP</a:t>
            </a:r>
          </a:p>
          <a:p>
            <a:pPr marL="533400" indent="-533400">
              <a:lnSpc>
                <a:spcPct val="80000"/>
              </a:lnSpc>
              <a:buFont typeface="Arial" charset="0"/>
              <a:buNone/>
            </a:pPr>
            <a:r>
              <a:rPr lang="cs-CZ"/>
              <a:t>K 1. – 3. rozsah dle § 268 ZP – skutečná škoda, při úmyslném způsobení škody i ušlý zisk. Věci, které se do práce obvykle nenosí – limit 10.000 Kč.</a:t>
            </a:r>
          </a:p>
          <a:p>
            <a:pPr marL="533400" indent="-533400">
              <a:lnSpc>
                <a:spcPct val="80000"/>
              </a:lnSpc>
              <a:buFont typeface="Arial" charset="0"/>
              <a:buAutoNum type="arabicPeriod"/>
            </a:pPr>
            <a:endParaRPr lang="cs-CZ"/>
          </a:p>
          <a:p>
            <a:pPr marL="533400" indent="-533400">
              <a:lnSpc>
                <a:spcPct val="80000"/>
              </a:lnSpc>
              <a:buFont typeface="Arial" charset="0"/>
              <a:buNone/>
            </a:pPr>
            <a:r>
              <a:rPr lang="cs-CZ"/>
              <a:t>4. pracovní úraz a nemoc z povolání §§ 269 – 271u ZP </a:t>
            </a:r>
          </a:p>
          <a:p>
            <a:pPr marL="533400" indent="-533400">
              <a:lnSpc>
                <a:spcPct val="80000"/>
              </a:lnSpc>
              <a:buFont typeface="Arial" charset="0"/>
              <a:buNone/>
            </a:pPr>
            <a:r>
              <a:rPr lang="cs-CZ"/>
              <a:t>Způsob náhrady obecně § 275 ZP – uvedení do původního stavu, event. v penězích.</a:t>
            </a:r>
          </a:p>
          <a:p>
            <a:pPr marL="533400" indent="-533400">
              <a:lnSpc>
                <a:spcPct val="80000"/>
              </a:lnSpc>
              <a:buFont typeface="Arial" charset="0"/>
              <a:buNone/>
            </a:pPr>
            <a:endParaRPr lang="cs-CZ"/>
          </a:p>
          <a:p>
            <a:pPr marL="533400" indent="-533400">
              <a:lnSpc>
                <a:spcPct val="80000"/>
              </a:lnSpc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cs-CZ" sz="4400" b="1" dirty="0"/>
              <a:t>Děkuji za pozornost</a:t>
            </a:r>
          </a:p>
          <a:p>
            <a:endParaRPr lang="cs-CZ" sz="4400" b="1" dirty="0"/>
          </a:p>
          <a:p>
            <a:pPr>
              <a:buFont typeface="Arial" charset="0"/>
              <a:buNone/>
            </a:pPr>
            <a:endParaRPr lang="cs-CZ" dirty="0"/>
          </a:p>
          <a:p>
            <a:pPr algn="ctr">
              <a:buFont typeface="Arial" charset="0"/>
              <a:buNone/>
            </a:pPr>
            <a:r>
              <a:rPr lang="cs-CZ"/>
              <a:t>musilova@vutbr.cz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362</Words>
  <Application>Microsoft Office PowerPoint</Application>
  <PresentationFormat>Širokoúhlá obrazovka</PresentationFormat>
  <Paragraphs>54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Náhrada majetkové  a nemajetkové újmy §§ 248 – 275 ZP</vt:lpstr>
      <vt:lpstr>Prevence §§ 248-249 ZP</vt:lpstr>
      <vt:lpstr>Odpovědnost zaměstnance §§ 250-264 ZP</vt:lpstr>
      <vt:lpstr>Odpovědnost zaměstnance §§ 250-264 ZP</vt:lpstr>
      <vt:lpstr>Odpovědnost zaměstnance §§ 250-264 ZP</vt:lpstr>
      <vt:lpstr>Odpovědnost zaměstnance §§261-264 ZP</vt:lpstr>
      <vt:lpstr>Odpovědnost zaměstnavatele §§ 265 – 271u ZP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Náhrada majetkové  a nemajetkové újmy §§ 248 – 275 ZP</dc:title>
  <dc:creator>Helena Musilová</dc:creator>
  <cp:lastModifiedBy>Musilová Helena (6256)</cp:lastModifiedBy>
  <cp:revision>4</cp:revision>
  <dcterms:created xsi:type="dcterms:W3CDTF">2020-12-15T13:42:52Z</dcterms:created>
  <dcterms:modified xsi:type="dcterms:W3CDTF">2021-11-16T08:38:25Z</dcterms:modified>
</cp:coreProperties>
</file>