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2ED4A-01FA-44DE-981B-BBE36EA6AF8B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30976-93EA-42C0-ADB4-B300A26C5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1FD7-E5A2-4749-AC62-4BC638C81863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D4315-FCA9-4A0D-B2FC-D0A8F669B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FF14-1E39-47B1-B046-519F1FFD9D08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3ED25-C088-4A20-B799-0DD457EE8C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00A1A-F4D4-4606-938B-3F49EBEB4187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FB998-DF7A-4D93-8BD6-9D5E063244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BB4D-743B-49EC-9329-DE4E79250BF8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71FB8-C82A-414B-9D38-2BF5042493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C81FB-E80D-4544-B51F-28DFF1CA3465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BA1E-908E-4339-B2B6-C5ECE9613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87AA-A466-4938-A80E-E7A8A096AA86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534C-FEDF-43E2-BE13-8A9C470B7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0E0BB-9F85-4FD8-9A0A-7F99D4F7A783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E5520-0B51-4B32-A8A5-7F0DCE1DAD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53517-273E-42F1-9EBC-2946332C1C78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3932C-0224-4185-965D-F09766B7A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C355-9662-446E-82F5-C63A74848533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F26CC-CA23-4FE8-86CA-B55C671A6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F2CA-356D-4F5C-902C-0BD4C8E666A2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78C1-EB4F-4C23-95EA-FDB0D2F2A8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C90FDA-9708-4D54-BAF8-5BF93DE63CE6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5030A-16A0-4B5E-AE2D-077D32063D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Pracovní doba, překážky v práci, odměňování, dovolená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Mgr. Bc. Helena Musilová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Mzda §§ 111 – 121 ZP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8850" cy="452596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§ 109/2 ZP – zejména podnikatelé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smluvní volnost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mzda v penězích i naturální §§ 109/2 a 119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minimální mzda – vizte zvláštní právní předpis a aktuální výši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zaručená mzda - vizte zvláštní právní předpis - vazba a minimální mzdu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Mzda § 113 ZP: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dirty="0"/>
              <a:t>sjednaná v pracovní smlouvě – měnit jen dohodou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dirty="0"/>
              <a:t>stanovená vnitřním předpisem – mění zaměstnavatel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dirty="0"/>
              <a:t>určená (jednostranně) mzdovým výměrem – jednostranná změna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 do budoucna § 113/4 ZP (pro zaměstnance riziko!)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Pozor na mzdu sjednanou s přihlédnutím k práci přesčas § 114/3 ZP! Pak nenáleží příplatky za práci přesčas.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Plat §§ 122 – 137 ZP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/>
              <a:t>§ 109 / 3 ZP</a:t>
            </a:r>
            <a:r>
              <a:rPr lang="cs-CZ" sz="2000"/>
              <a:t> </a:t>
            </a:r>
            <a:r>
              <a:rPr lang="cs-CZ" sz="2400"/>
              <a:t>– zaměstnavatelem je stát, územní samosprávný celek, příspěvková organizace, škola zřízená MŠMT, obcí, krajem…</a:t>
            </a:r>
          </a:p>
          <a:p>
            <a:pPr>
              <a:buFontTx/>
              <a:buChar char="-"/>
            </a:pPr>
            <a:r>
              <a:rPr lang="cs-CZ"/>
              <a:t>platové třídy, platové tarify</a:t>
            </a:r>
          </a:p>
          <a:p>
            <a:pPr>
              <a:buFontTx/>
              <a:buChar char="-"/>
            </a:pPr>
            <a:r>
              <a:rPr lang="cs-CZ"/>
              <a:t>malá smluvní volnost § 122/1 ZP!</a:t>
            </a:r>
          </a:p>
          <a:p>
            <a:pPr>
              <a:buFontTx/>
              <a:buChar char="-"/>
            </a:pPr>
            <a:r>
              <a:rPr lang="cs-CZ"/>
              <a:t>platový výměr § 136 ZP</a:t>
            </a:r>
          </a:p>
          <a:p>
            <a:pPr>
              <a:buFontTx/>
              <a:buChar char="-"/>
            </a:pPr>
            <a:r>
              <a:rPr lang="cs-CZ"/>
              <a:t>příplatky stanoveny samostatně, jinak než u mzdy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Společná ustanovení o mzdě, platu, odměně z dohod §§ 141 – 144a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splatnost § 141 ZP</a:t>
            </a:r>
            <a:r>
              <a:rPr lang="cs-CZ" sz="2000" dirty="0"/>
              <a:t> (vazba na § 55/1 b) ZP)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/>
              <a:t>– po vykonání práce, do posledního dne měsíce následujícího (před nástupem na dovolenou, v den skončení pracovního poměru)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způsob a místo výplaty §§ 142, 143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000" dirty="0"/>
              <a:t>v penězích, v pracovní době, na pracovišti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000" dirty="0"/>
              <a:t>na žádost zaměstnance bezhotovostně na 1 účet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/>
              <a:t>Děkuji za pozornost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/>
              <a:t>musilova@vutbr</a:t>
            </a:r>
            <a:r>
              <a:rPr lang="cs-CZ" dirty="0"/>
              <a:t>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Pracovní doba §§ 78 – 100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základní pojmy § 78 ZP</a:t>
            </a:r>
            <a:r>
              <a:rPr lang="cs-CZ" sz="2000" dirty="0"/>
              <a:t> (pracovní doba, doba odpočinku, směna, dvousměnný a třísměnný pracovní režim, pracovní pohotovost, práce </a:t>
            </a:r>
            <a:r>
              <a:rPr lang="cs-CZ" sz="2000" dirty="0" err="1"/>
              <a:t>presčas</a:t>
            </a:r>
            <a:r>
              <a:rPr lang="cs-CZ" sz="2000" dirty="0"/>
              <a:t>, noční práce, rovnoměrné a nerovnoměrné rozvržení pracovní doby…)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stanovená týdenní pracovní doba § 79 ZP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/>
              <a:t>	(vazba na dohody o pracovní činnosti – vizte § 76 ZP)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000" dirty="0"/>
              <a:t>40 hodin týdne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000" dirty="0"/>
              <a:t>dvousměnný režim – 38,75 h týdně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000" dirty="0"/>
              <a:t>třísměnný režim + práce pod zemí – 37,5 h týdně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- kratší pracovní doba § 80 ZP (pozor, neplést se zkrácenou pracovní dobou dle § 78/3 ZP!)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Rozvržení pracovní doby §§ 81- 87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rozvrhuje zaměstnavatel do směn – max. 12 hodin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většinou na pracovní dny v týdnu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zaměstnavatel určí začátek a konec pracovní doby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zaměstnanec musí být na začátku a na konci pracovní doby na svém pracoviště </a:t>
            </a:r>
            <a:r>
              <a:rPr lang="cs-CZ" sz="2000" dirty="0"/>
              <a:t>(ne v areálu, ale u „svého stolu“! – vizte § 81 ZP (vazba na výpovědní důvody § 52 ZP)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pružné rozvržení </a:t>
            </a:r>
            <a:r>
              <a:rPr lang="cs-CZ" sz="2000" dirty="0"/>
              <a:t>– základní (musí být na pracovišti) a volitelná pracovní doba (určí si zaměstnanec)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konto pracovní doby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Pracovní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práce přesčas §§ 93, 93a ZP </a:t>
            </a:r>
            <a:r>
              <a:rPr lang="cs-CZ" sz="2000" dirty="0"/>
              <a:t>- max. 150 hodin ročně/8 hodin týdně; nad rámec lze dohodnout; dohoda ve zdravotnictví – příplatky (rozlišujte mzdu a plat!)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noční práce § 94 ZP </a:t>
            </a:r>
            <a:r>
              <a:rPr lang="cs-CZ" sz="2000" dirty="0"/>
              <a:t>– mezi 22 h jednoho dne a 6.00 h druhého dne; příplatky (rozlišujte mzdu a plat)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pracovní pohotovost § 95 ZP</a:t>
            </a:r>
            <a:r>
              <a:rPr lang="cs-CZ" sz="2000" dirty="0"/>
              <a:t>; příplatky (rozlišujte mzdu a plat)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evidence pracovní doby § 96 ZP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395288" y="-242888"/>
            <a:ext cx="8229600" cy="1516063"/>
          </a:xfrm>
        </p:spPr>
        <p:txBody>
          <a:bodyPr/>
          <a:lstStyle/>
          <a:p>
            <a:r>
              <a:rPr lang="cs-CZ" b="1"/>
              <a:t>Překážky v práci §§ 191 – 210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Na straně zaměstnance §§ 191 – 206 ZP: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/>
              <a:t>žádá včas předem o pracovní volno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/>
              <a:t>prokazuje překážku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1. důležité osobní §§ 191 – 199 ZP</a:t>
            </a:r>
            <a:r>
              <a:rPr lang="cs-CZ" sz="2000" dirty="0"/>
              <a:t> </a:t>
            </a:r>
            <a:r>
              <a:rPr lang="cs-CZ" sz="2400" dirty="0"/>
              <a:t>– pracovní neschopnost, karanténa (§§ 192 – 194 ZP), mateřská/rodičovská dovolená, ošetřování 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a) mateřská dovolená § 195 ZP – jen matka dítěte, 28/37 týdnů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b) rodičovská dovolená § 196 ZP – Může, ale nemusí navazovat na mateřskou dovolenou. Čerpá matka nebo otec dítěte; do 3 let věku dítěte; rodiče se mohou střídat - § 198 ZP.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c) jiné důležité osobní překážky § 199 ZP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2. Z důvodu obecného zájmu §§ 200 – 204 ZP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400" dirty="0"/>
              <a:t>výkon veřejné funkce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400" dirty="0"/>
              <a:t>výkon občanské povinnosti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400" dirty="0"/>
              <a:t>jiné úkony v obecném zájmu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400" dirty="0"/>
              <a:t>pracovní volno v souvislosti s brannou povinností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sz="2400" dirty="0"/>
              <a:t>školení, studium a jiná příprava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Překážky v práci §§ 191 – 210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Na straně zaměstnavatele §§ 207 – 210 ZP: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náhrada mzdy/platu </a:t>
            </a:r>
            <a:r>
              <a:rPr lang="cs-CZ" sz="2000" dirty="0"/>
              <a:t>– zákonem garantované minimum, lze zvýšit v kolektivní smlouvě, vnitřním předpisu zaměstnavatele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prostoje </a:t>
            </a:r>
            <a:r>
              <a:rPr lang="cs-CZ" sz="2000" dirty="0"/>
              <a:t>(80% průměrného výdělku) </a:t>
            </a:r>
            <a:r>
              <a:rPr lang="cs-CZ" dirty="0"/>
              <a:t>a nepříznivé povětrnostní vlivy </a:t>
            </a:r>
            <a:r>
              <a:rPr lang="cs-CZ" sz="2000" dirty="0"/>
              <a:t>(60% průměrného výdělku)</a:t>
            </a:r>
            <a:r>
              <a:rPr lang="cs-CZ" dirty="0"/>
              <a:t> § 207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jiné překážky § 208 ZP</a:t>
            </a:r>
            <a:endParaRPr lang="cs-CZ" sz="2000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dirty="0"/>
              <a:t>Jiné překážky obecně </a:t>
            </a:r>
            <a:r>
              <a:rPr lang="cs-CZ" sz="2000" dirty="0"/>
              <a:t>(průměrný výdělek)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cs-CZ" dirty="0"/>
              <a:t>částečná nezaměstnanost § 209 ZP </a:t>
            </a:r>
            <a:r>
              <a:rPr lang="cs-CZ" sz="2000" dirty="0"/>
              <a:t>(60% průměrného výdělku)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Dovolená §§ 211 – 223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875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Druhy dovolené: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za kalendářní rok a její poměrná část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§§ 212 – 213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000" dirty="0"/>
              <a:t>4 týdny (mzda)/5 týdnů (plat) – pozor, počítáno v hodinách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2. dodatková § 215 ZP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/>
              <a:t>– práce pod zemí, při ražení tunelů…</a:t>
            </a:r>
            <a:r>
              <a:rPr lang="cs-CZ" dirty="0"/>
              <a:t> </a:t>
            </a:r>
            <a:r>
              <a:rPr lang="cs-CZ" sz="2000" dirty="0"/>
              <a:t>+ 1 týden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856663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Dovolená – společná </a:t>
            </a:r>
            <a:r>
              <a:rPr lang="cs-CZ" b="1" dirty="0" err="1"/>
              <a:t>ust</a:t>
            </a:r>
            <a:r>
              <a:rPr lang="cs-CZ" b="1" dirty="0"/>
              <a:t>. §§ 216 – 223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čerpání určuje zaměstnavatel! § 217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přihlížet k písemnému rozvrhu čerpání dovolených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alespoň 14 dnů přede, alespoň 2 týdny vcelku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vyčerpat v roce, v němž vznikl nárok na dovolenou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neurčí-li zaměstnavatel čerpání dovolené do 30. 06. následujícího roku </a:t>
            </a:r>
            <a:r>
              <a:rPr lang="cs-CZ" sz="2200" dirty="0"/>
              <a:t>(dovolená za rok 2020 do 30. 06. 2021)</a:t>
            </a:r>
            <a:r>
              <a:rPr lang="cs-CZ" dirty="0"/>
              <a:t>, určí si čerpání dovolené zaměstnanec sám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hromadné čerpání dovolené § 220 ZP (max. 2, resp. 4 týdny)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změna zaměstnání a převedení dovolené § 221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náhrada za dovolenou § 222 ZP (vazba na §§ 351-362 ZP – průměrný výdělek)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krácení dovolené za neomluvenou absenci § 223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Odměňování za práci §§ 109 – 150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688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zásada stejné odměny za stejnou práci, resp. za práci stejné hodnoty (složitost, odpovědnost, namáhavost…) §§ 1a, 110 ZP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Formy odměňování za práci: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mzda §§ 111 – 121 ZP 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plat §§ 122 – 137 ZP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odměny z dohod o pracích konaných mimo pracovní poměr § 138 ZP (a § 109/5 ZP) – sjednávají se v dohodě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Nutno rozlišovat mzdu a plat § 109 ZP! Nejde o synonyma! </a:t>
            </a:r>
            <a:r>
              <a:rPr lang="cs-CZ" dirty="0"/>
              <a:t>Každá z těchto forem má samostatně upravené příplatky za práci!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1026</Words>
  <Application>Microsoft Office PowerPoint</Application>
  <PresentationFormat>Předvádění na obrazovce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Pracovní doba, překážky v práci, odměňování, dovolená</vt:lpstr>
      <vt:lpstr>Pracovní doba §§ 78 – 100 ZP</vt:lpstr>
      <vt:lpstr>Rozvržení pracovní doby §§ 81- 87 ZP</vt:lpstr>
      <vt:lpstr>Pracovní doba</vt:lpstr>
      <vt:lpstr>Překážky v práci §§ 191 – 210 ZP</vt:lpstr>
      <vt:lpstr>Překážky v práci §§ 191 – 210 ZP</vt:lpstr>
      <vt:lpstr>Dovolená §§ 211 – 223 ZP</vt:lpstr>
      <vt:lpstr>Dovolená – společná ust. §§ 216 – 223 ZP</vt:lpstr>
      <vt:lpstr>Odměňování za práci §§ 109 – 150 ZP</vt:lpstr>
      <vt:lpstr>Mzda §§ 111 – 121 ZP </vt:lpstr>
      <vt:lpstr>Plat §§ 122 – 137 ZP</vt:lpstr>
      <vt:lpstr>Společná ustanovení o mzdě, platu, odměně z dohod §§ 141 – 144a ZP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doba, odměňování  a dovolená</dc:title>
  <dc:creator>Helena Musilova</dc:creator>
  <cp:lastModifiedBy>Musilová Helena (6256)</cp:lastModifiedBy>
  <cp:revision>17</cp:revision>
  <dcterms:created xsi:type="dcterms:W3CDTF">2020-12-01T11:59:15Z</dcterms:created>
  <dcterms:modified xsi:type="dcterms:W3CDTF">2021-11-16T08:37:18Z</dcterms:modified>
</cp:coreProperties>
</file>