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3" r:id="rId10"/>
    <p:sldId id="264" r:id="rId11"/>
    <p:sldId id="265" r:id="rId12"/>
    <p:sldId id="266" r:id="rId13"/>
    <p:sldId id="267" r:id="rId14"/>
    <p:sldId id="277" r:id="rId15"/>
    <p:sldId id="268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07C36-310C-45D0-A5B8-576E5B9F4BC2}" type="datetimeFigureOut">
              <a:rPr lang="cs-CZ" smtClean="0"/>
              <a:t>16.11.2021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D17F-EDD4-4AF3-A461-2C757CA75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855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07C36-310C-45D0-A5B8-576E5B9F4BC2}" type="datetimeFigureOut">
              <a:rPr lang="cs-CZ" smtClean="0"/>
              <a:t>16.11.2021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D17F-EDD4-4AF3-A461-2C757CA75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474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07C36-310C-45D0-A5B8-576E5B9F4BC2}" type="datetimeFigureOut">
              <a:rPr lang="cs-CZ" smtClean="0"/>
              <a:t>16.11.2021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D17F-EDD4-4AF3-A461-2C757CA75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84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07C36-310C-45D0-A5B8-576E5B9F4BC2}" type="datetimeFigureOut">
              <a:rPr lang="cs-CZ" smtClean="0"/>
              <a:t>16.11.2021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D17F-EDD4-4AF3-A461-2C757CA75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08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07C36-310C-45D0-A5B8-576E5B9F4BC2}" type="datetimeFigureOut">
              <a:rPr lang="cs-CZ" smtClean="0"/>
              <a:t>16.11.2021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D17F-EDD4-4AF3-A461-2C757CA75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418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07C36-310C-45D0-A5B8-576E5B9F4BC2}" type="datetimeFigureOut">
              <a:rPr lang="cs-CZ" smtClean="0"/>
              <a:t>16.11.2021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D17F-EDD4-4AF3-A461-2C757CA75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476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07C36-310C-45D0-A5B8-576E5B9F4BC2}" type="datetimeFigureOut">
              <a:rPr lang="cs-CZ" smtClean="0"/>
              <a:t>16.11.2021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D17F-EDD4-4AF3-A461-2C757CA75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763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07C36-310C-45D0-A5B8-576E5B9F4BC2}" type="datetimeFigureOut">
              <a:rPr lang="cs-CZ" smtClean="0"/>
              <a:t>16.11.2021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D17F-EDD4-4AF3-A461-2C757CA75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81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07C36-310C-45D0-A5B8-576E5B9F4BC2}" type="datetimeFigureOut">
              <a:rPr lang="cs-CZ" smtClean="0"/>
              <a:t>16.11.2021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D17F-EDD4-4AF3-A461-2C757CA75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42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07C36-310C-45D0-A5B8-576E5B9F4BC2}" type="datetimeFigureOut">
              <a:rPr lang="cs-CZ" smtClean="0"/>
              <a:t>16.11.2021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D17F-EDD4-4AF3-A461-2C757CA75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609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07C36-310C-45D0-A5B8-576E5B9F4BC2}" type="datetimeFigureOut">
              <a:rPr lang="cs-CZ" smtClean="0"/>
              <a:t>16.11.2021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D17F-EDD4-4AF3-A461-2C757CA75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206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07C36-310C-45D0-A5B8-576E5B9F4BC2}" type="datetimeFigureOut">
              <a:rPr lang="cs-CZ" smtClean="0"/>
              <a:t>16.11.2021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3D17F-EDD4-4AF3-A461-2C757CA75A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704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Pracovní poměr</a:t>
            </a:r>
            <a:br>
              <a:rPr lang="cs-CZ" b="1" dirty="0"/>
            </a:br>
            <a:r>
              <a:rPr lang="cs-CZ" altLang="cs-CZ" dirty="0"/>
              <a:t>(§§ 30 – 73a ZP)</a:t>
            </a:r>
            <a:br>
              <a:rPr lang="cs-CZ" altLang="cs-CZ" dirty="0"/>
            </a:b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Mgr. Bc. Helena Musilová</a:t>
            </a:r>
          </a:p>
        </p:txBody>
      </p:sp>
    </p:spTree>
    <p:extLst>
      <p:ext uri="{BB962C8B-B14F-4D97-AF65-F5344CB8AC3E}">
        <p14:creationId xmlns:p14="http://schemas.microsoft.com/office/powerpoint/2010/main" val="1376699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Skončení pracovního poměru §§ 48-73a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Taxativní výčet</a:t>
            </a:r>
            <a:r>
              <a:rPr lang="cs-CZ" dirty="0"/>
              <a:t> způsobů rozvázání pracovního poměru § 48 ZP (pro </a:t>
            </a:r>
            <a:r>
              <a:rPr lang="cs-CZ" dirty="0" err="1"/>
              <a:t>prac</a:t>
            </a:r>
            <a:r>
              <a:rPr lang="cs-CZ" dirty="0"/>
              <a:t>. poměr na dobu určitou i pro </a:t>
            </a:r>
            <a:r>
              <a:rPr lang="cs-CZ" dirty="0" err="1"/>
              <a:t>prac</a:t>
            </a:r>
            <a:r>
              <a:rPr lang="cs-CZ" dirty="0"/>
              <a:t>. poměr na dobu neurčitou).</a:t>
            </a:r>
          </a:p>
          <a:p>
            <a:pPr>
              <a:buFontTx/>
              <a:buChar char="-"/>
            </a:pPr>
            <a:r>
              <a:rPr lang="cs-CZ" dirty="0"/>
              <a:t>dohoda</a:t>
            </a:r>
          </a:p>
          <a:p>
            <a:pPr>
              <a:buFontTx/>
              <a:buChar char="-"/>
            </a:pPr>
            <a:r>
              <a:rPr lang="cs-CZ" dirty="0"/>
              <a:t>výpověď</a:t>
            </a:r>
          </a:p>
          <a:p>
            <a:pPr>
              <a:buFontTx/>
              <a:buChar char="-"/>
            </a:pPr>
            <a:r>
              <a:rPr lang="cs-CZ" dirty="0"/>
              <a:t>okamžité zrušení</a:t>
            </a:r>
          </a:p>
          <a:p>
            <a:pPr>
              <a:buFontTx/>
              <a:buChar char="-"/>
            </a:pPr>
            <a:r>
              <a:rPr lang="cs-CZ" dirty="0"/>
              <a:t>zrušení ve zkušební době</a:t>
            </a:r>
          </a:p>
          <a:p>
            <a:pPr>
              <a:buFontTx/>
              <a:buChar char="-"/>
            </a:pPr>
            <a:r>
              <a:rPr lang="cs-CZ" dirty="0"/>
              <a:t>uplynutí doby</a:t>
            </a:r>
          </a:p>
          <a:p>
            <a:pPr>
              <a:buFontTx/>
              <a:buChar char="-"/>
            </a:pPr>
            <a:r>
              <a:rPr lang="cs-CZ" dirty="0"/>
              <a:t>smrtí zaměstnance</a:t>
            </a:r>
          </a:p>
          <a:p>
            <a:pPr>
              <a:buFontTx/>
              <a:buChar char="-"/>
            </a:pPr>
            <a:r>
              <a:rPr lang="cs-CZ" dirty="0"/>
              <a:t>další úprava pro cizince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2262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Dohoda o rozvázání </a:t>
            </a:r>
            <a:br>
              <a:rPr lang="cs-CZ" b="1" dirty="0"/>
            </a:br>
            <a:r>
              <a:rPr lang="cs-CZ" b="1" dirty="0"/>
              <a:t>pracovního poměru § 49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>
              <a:buFontTx/>
              <a:buChar char="-"/>
            </a:pPr>
            <a:r>
              <a:rPr lang="cs-CZ" dirty="0"/>
              <a:t>písemná</a:t>
            </a:r>
          </a:p>
          <a:p>
            <a:pPr>
              <a:buFontTx/>
              <a:buChar char="-"/>
            </a:pPr>
            <a:r>
              <a:rPr lang="cs-CZ" dirty="0"/>
              <a:t>datum skončení</a:t>
            </a:r>
          </a:p>
          <a:p>
            <a:pPr>
              <a:buFontTx/>
              <a:buChar char="-"/>
            </a:pPr>
            <a:r>
              <a:rPr lang="cs-CZ" dirty="0"/>
              <a:t>důvody – není třeba uvádět, ale vazba na nárok na odstupné § 67 ZP</a:t>
            </a:r>
          </a:p>
        </p:txBody>
      </p:sp>
    </p:spTree>
    <p:extLst>
      <p:ext uri="{BB962C8B-B14F-4D97-AF65-F5344CB8AC3E}">
        <p14:creationId xmlns:p14="http://schemas.microsoft.com/office/powerpoint/2010/main" val="1010427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Výpověď § 50 – 54 ZP, §§ 57-61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cs-CZ" dirty="0"/>
              <a:t>písemná, jinak neplatnost</a:t>
            </a:r>
          </a:p>
          <a:p>
            <a:pPr>
              <a:buFontTx/>
              <a:buChar char="-"/>
            </a:pPr>
            <a:r>
              <a:rPr lang="cs-CZ" dirty="0"/>
              <a:t>doručení druhé straně - §§ 334 – 337 ZP</a:t>
            </a:r>
          </a:p>
          <a:p>
            <a:pPr>
              <a:buFontTx/>
              <a:buChar char="-"/>
            </a:pPr>
            <a:r>
              <a:rPr lang="cs-CZ" dirty="0"/>
              <a:t>zaměstnanec bez udání důvodu</a:t>
            </a:r>
          </a:p>
          <a:p>
            <a:pPr>
              <a:buFontTx/>
              <a:buChar char="-"/>
            </a:pPr>
            <a:r>
              <a:rPr lang="cs-CZ" dirty="0"/>
              <a:t>zaměstnavatel pouze z důvodů taxativně vymezených § 52 ZP – jinak neplatnost!</a:t>
            </a:r>
          </a:p>
          <a:p>
            <a:pPr>
              <a:buFontTx/>
              <a:buChar char="-"/>
            </a:pPr>
            <a:r>
              <a:rPr lang="cs-CZ" dirty="0"/>
              <a:t>zákaz výpovědi ze strany zaměstnavatele v ochranné době § 53 ZP</a:t>
            </a:r>
          </a:p>
          <a:p>
            <a:pPr>
              <a:buFontTx/>
              <a:buChar char="-"/>
            </a:pPr>
            <a:r>
              <a:rPr lang="cs-CZ" dirty="0"/>
              <a:t>výpovědní DOBA – nejméně 2 měsíce (delší lze ujednat) § 51 ZP (vizte § 333 ZP) a prezentace k dobám</a:t>
            </a:r>
          </a:p>
          <a:p>
            <a:pPr>
              <a:buFontTx/>
              <a:buChar char="-"/>
            </a:pPr>
            <a:r>
              <a:rPr lang="cs-CZ" dirty="0"/>
              <a:t>výpovědní doba běží od 1. dne měsíce následujícího po doručení výpovědi druhé straně</a:t>
            </a:r>
          </a:p>
        </p:txBody>
      </p:sp>
    </p:spTree>
    <p:extLst>
      <p:ext uri="{BB962C8B-B14F-4D97-AF65-F5344CB8AC3E}">
        <p14:creationId xmlns:p14="http://schemas.microsoft.com/office/powerpoint/2010/main" val="6005947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Výpověď – výpovědní důvody § 52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S nárokem na odstupné  </a:t>
            </a:r>
            <a:r>
              <a:rPr lang="cs-CZ" dirty="0"/>
              <a:t>(§ 67 ZP) – zaměstnanec „za to nemůže“:</a:t>
            </a:r>
          </a:p>
          <a:p>
            <a:pPr marL="0" indent="0">
              <a:buNone/>
            </a:pPr>
            <a:r>
              <a:rPr lang="cs-CZ" dirty="0"/>
              <a:t>a) zaměstnavatel se ruší</a:t>
            </a:r>
          </a:p>
          <a:p>
            <a:pPr marL="0" indent="0">
              <a:buNone/>
            </a:pPr>
            <a:r>
              <a:rPr lang="cs-CZ" dirty="0"/>
              <a:t>b) zaměstnavatel se přemisťuje</a:t>
            </a:r>
          </a:p>
          <a:p>
            <a:pPr marL="0" indent="0">
              <a:buNone/>
            </a:pPr>
            <a:r>
              <a:rPr lang="cs-CZ" dirty="0"/>
              <a:t>c) zaměstnanec je nadbytečný (organizační důvody)</a:t>
            </a:r>
          </a:p>
          <a:p>
            <a:pPr marL="0" indent="0">
              <a:buNone/>
            </a:pPr>
            <a:r>
              <a:rPr lang="cs-CZ" dirty="0"/>
              <a:t>d) zdravotní důvody - pracovní úraz/nemoc z povolání</a:t>
            </a:r>
          </a:p>
        </p:txBody>
      </p:sp>
    </p:spTree>
    <p:extLst>
      <p:ext uri="{BB962C8B-B14F-4D97-AF65-F5344CB8AC3E}">
        <p14:creationId xmlns:p14="http://schemas.microsoft.com/office/powerpoint/2010/main" val="3792509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Odstupné §§ 67 – 68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Tx/>
              <a:buChar char="-"/>
            </a:pPr>
            <a:r>
              <a:rPr lang="cs-CZ" dirty="0"/>
              <a:t>při výpovědi ze strany zaměstnavatele (!) nebo dohodě z důvodů § 52 a), b), c), d) ZP</a:t>
            </a:r>
          </a:p>
          <a:p>
            <a:pPr>
              <a:buFontTx/>
              <a:buChar char="-"/>
            </a:pPr>
            <a:r>
              <a:rPr lang="cs-CZ" dirty="0"/>
              <a:t>zákonné minimální odstupné. Zaměstnavatel může přiznat vyšší v pracovní smlouvě, v kolektivní smlouvě, vnitřním předpisem.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zákonná minimální výše odstupného: </a:t>
            </a:r>
          </a:p>
          <a:p>
            <a:pPr marL="0" indent="0">
              <a:buNone/>
            </a:pPr>
            <a:r>
              <a:rPr lang="cs-CZ" dirty="0"/>
              <a:t>a) důvody § 52 a), b), c) ZP – 1-3x průměrné výdělek (dle délky trvání pracovního poměru)</a:t>
            </a:r>
          </a:p>
          <a:p>
            <a:pPr marL="0" indent="0">
              <a:buNone/>
            </a:pPr>
            <a:r>
              <a:rPr lang="cs-CZ" dirty="0"/>
              <a:t>b) důvod § 52 d) ZP – 12x průměrný výdělek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Když dá výpověď zaměstnanec, nárok na odstupné nemá!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U dohod o pracích konaných mimo pracovní poměr není za zákona nárok na odstupné § 77 ZP!</a:t>
            </a:r>
          </a:p>
        </p:txBody>
      </p:sp>
    </p:spTree>
    <p:extLst>
      <p:ext uri="{BB962C8B-B14F-4D97-AF65-F5344CB8AC3E}">
        <p14:creationId xmlns:p14="http://schemas.microsoft.com/office/powerpoint/2010/main" val="3337682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Výpověď – výpovědní důvody § 52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/>
              <a:t>Bez odstupného – zaměstnanec pochybil: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e) jiné zdravotní důvody než d)</a:t>
            </a:r>
          </a:p>
          <a:p>
            <a:pPr marL="0" indent="0">
              <a:buNone/>
            </a:pPr>
            <a:r>
              <a:rPr lang="cs-CZ" dirty="0"/>
              <a:t>f) nesplnění předpokladů pro práci/neuspokojivé pracovní výsledky </a:t>
            </a:r>
            <a:r>
              <a:rPr lang="cs-CZ" sz="2000" dirty="0"/>
              <a:t>(+ výtka v posledních 12 měsících)</a:t>
            </a:r>
          </a:p>
          <a:p>
            <a:pPr marL="0" indent="0">
              <a:buNone/>
            </a:pPr>
            <a:r>
              <a:rPr lang="cs-CZ" dirty="0"/>
              <a:t>g) porušení pracovních povinností </a:t>
            </a:r>
            <a:r>
              <a:rPr lang="cs-CZ" sz="2000" dirty="0"/>
              <a:t>(různá intenzita)</a:t>
            </a:r>
            <a:r>
              <a:rPr lang="cs-CZ" dirty="0"/>
              <a:t>:</a:t>
            </a:r>
          </a:p>
          <a:p>
            <a:pPr>
              <a:buFontTx/>
              <a:buChar char="-"/>
            </a:pPr>
            <a:r>
              <a:rPr lang="cs-CZ" sz="2000" dirty="0"/>
              <a:t>zaměstnavatel mohl okamžitě zrušit </a:t>
            </a:r>
            <a:r>
              <a:rPr lang="cs-CZ" sz="2000" dirty="0" err="1"/>
              <a:t>prac</a:t>
            </a:r>
            <a:r>
              <a:rPr lang="cs-CZ" sz="2000" dirty="0"/>
              <a:t>. poměr § 55 ZP</a:t>
            </a:r>
          </a:p>
          <a:p>
            <a:pPr>
              <a:buFontTx/>
              <a:buChar char="-"/>
            </a:pPr>
            <a:r>
              <a:rPr lang="cs-CZ" sz="2000" dirty="0"/>
              <a:t>závažné porušení povinností</a:t>
            </a:r>
          </a:p>
          <a:p>
            <a:pPr>
              <a:buFontTx/>
              <a:buChar char="-"/>
            </a:pPr>
            <a:r>
              <a:rPr lang="cs-CZ" sz="2000" dirty="0"/>
              <a:t>soustavné méně závažné porušování povinností + upozornění v posledních 6 měsících)</a:t>
            </a:r>
          </a:p>
          <a:p>
            <a:pPr marL="0" indent="0">
              <a:buNone/>
            </a:pPr>
            <a:r>
              <a:rPr lang="cs-CZ" dirty="0"/>
              <a:t>h) porušení povinnosti stanovené § 301a ZP </a:t>
            </a:r>
            <a:r>
              <a:rPr lang="cs-CZ" sz="2200" dirty="0"/>
              <a:t>(režim práce neschopného)</a:t>
            </a:r>
            <a:r>
              <a:rPr lang="cs-CZ" dirty="0"/>
              <a:t> zvlášť hrubým způsobem </a:t>
            </a:r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6044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Okamžité zrušení pracovního poměru §§ 55-56a, §§ 57-61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písemné, jinak je neplatné § 60 ZP</a:t>
            </a:r>
          </a:p>
          <a:p>
            <a:pPr>
              <a:buFontTx/>
              <a:buChar char="-"/>
            </a:pPr>
            <a:r>
              <a:rPr lang="cs-CZ" dirty="0"/>
              <a:t>taxativně vymezené důvody pro zaměstnavatele i zaměstnance</a:t>
            </a:r>
          </a:p>
          <a:p>
            <a:pPr>
              <a:buFontTx/>
              <a:buChar char="-"/>
            </a:pPr>
            <a:r>
              <a:rPr lang="cs-CZ" dirty="0"/>
              <a:t>lhůta pro podání - § 58 a 59 ZP</a:t>
            </a:r>
          </a:p>
          <a:p>
            <a:pPr>
              <a:buFontTx/>
              <a:buChar char="-"/>
            </a:pPr>
            <a:r>
              <a:rPr lang="cs-CZ" dirty="0"/>
              <a:t>nutno přesně vymezit důvod (nestačí odkaz na §, musí podrobně popsat, co se stalo/nestalo)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57397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Okamžité zrušení pracovního poměru §§ 55-56a, §§ 57-61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00200"/>
            <a:ext cx="8424936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Ze strany zaměstnavatele § 55 ZP</a:t>
            </a:r>
          </a:p>
          <a:p>
            <a:pPr marL="0" indent="0">
              <a:buNone/>
            </a:pPr>
            <a:r>
              <a:rPr lang="cs-CZ" dirty="0"/>
              <a:t>- trestný čin zaměstnance</a:t>
            </a:r>
          </a:p>
          <a:p>
            <a:pPr>
              <a:buFontTx/>
              <a:buChar char="-"/>
            </a:pPr>
            <a:r>
              <a:rPr lang="cs-CZ" dirty="0"/>
              <a:t>porušení povinností zvlášť hrubým způsobem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Ze strany zaměstnance § 56 ZP - nárok na náhradu mzdy/platu (za období délky výpovědní doby):</a:t>
            </a:r>
          </a:p>
          <a:p>
            <a:pPr>
              <a:buFontTx/>
              <a:buChar char="-"/>
            </a:pPr>
            <a:r>
              <a:rPr lang="cs-CZ" dirty="0"/>
              <a:t>lékařský posudek na ohrožení zdraví a do 15 dnů nepřevedl na jinou práci</a:t>
            </a:r>
          </a:p>
          <a:p>
            <a:pPr>
              <a:buFontTx/>
              <a:buChar char="-"/>
            </a:pPr>
            <a:r>
              <a:rPr lang="cs-CZ" dirty="0"/>
              <a:t>zaměstnavatel dluží mzdu/plat nebo jejich část víc než 15 dnů po splatnosti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28204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Skončení pracovního poměru na dobu určitou – 65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uplynutím doby</a:t>
            </a:r>
          </a:p>
          <a:p>
            <a:pPr>
              <a:buFontTx/>
              <a:buChar char="-"/>
            </a:pPr>
            <a:r>
              <a:rPr lang="cs-CZ" dirty="0"/>
              <a:t>je možné rozvázat pracovní poměr před uplynutím doby i ostatními způsoby dle § 48 ZP</a:t>
            </a:r>
          </a:p>
          <a:p>
            <a:pPr>
              <a:buFontTx/>
              <a:buChar char="-"/>
            </a:pPr>
            <a:r>
              <a:rPr lang="cs-CZ" dirty="0"/>
              <a:t>změna na dobu neurčitou dle § 65/2 ZP</a:t>
            </a:r>
          </a:p>
        </p:txBody>
      </p:sp>
    </p:spTree>
    <p:extLst>
      <p:ext uri="{BB962C8B-B14F-4D97-AF65-F5344CB8AC3E}">
        <p14:creationId xmlns:p14="http://schemas.microsoft.com/office/powerpoint/2010/main" val="6323171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Zrušení pracovního poměru ve zkušební době § 66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písemně</a:t>
            </a:r>
          </a:p>
          <a:p>
            <a:pPr>
              <a:buFontTx/>
              <a:buChar char="-"/>
            </a:pPr>
            <a:r>
              <a:rPr lang="cs-CZ" dirty="0"/>
              <a:t>bez důvodů</a:t>
            </a:r>
          </a:p>
          <a:p>
            <a:pPr>
              <a:buFontTx/>
              <a:buChar char="-"/>
            </a:pPr>
            <a:r>
              <a:rPr lang="cs-CZ" dirty="0"/>
              <a:t>skončí dnem doručení zrušení, není-li uvedené jiné datum</a:t>
            </a:r>
          </a:p>
        </p:txBody>
      </p:sp>
    </p:spTree>
    <p:extLst>
      <p:ext uri="{BB962C8B-B14F-4D97-AF65-F5344CB8AC3E}">
        <p14:creationId xmlns:p14="http://schemas.microsoft.com/office/powerpoint/2010/main" val="1311336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altLang="cs-CZ" dirty="0"/>
            </a:br>
            <a:r>
              <a:rPr lang="cs-CZ" altLang="cs-CZ" b="1" dirty="0"/>
              <a:t>Vznik pracovního poměru  </a:t>
            </a:r>
            <a:br>
              <a:rPr lang="cs-CZ" alt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AutoNum type="alphaLcParenR"/>
            </a:pPr>
            <a:r>
              <a:rPr lang="cs-CZ" altLang="cs-CZ" dirty="0"/>
              <a:t>pracovní smlouvou (nejčastěji) – písemná !</a:t>
            </a:r>
          </a:p>
          <a:p>
            <a:pPr marL="609600" indent="-609600">
              <a:buFontTx/>
              <a:buAutoNum type="alphaLcParenR"/>
            </a:pPr>
            <a:r>
              <a:rPr lang="cs-CZ" altLang="cs-CZ" dirty="0"/>
              <a:t>volbou (zvláštní předpis) </a:t>
            </a:r>
          </a:p>
          <a:p>
            <a:pPr marL="609600" indent="-609600">
              <a:buFontTx/>
              <a:buAutoNum type="alphaLcParenR"/>
            </a:pPr>
            <a:r>
              <a:rPr lang="cs-CZ" altLang="cs-CZ" dirty="0"/>
              <a:t>jmenováním na vedoucí místo - §§ 73, 73a ZP</a:t>
            </a:r>
          </a:p>
          <a:p>
            <a:pPr marL="0" indent="0">
              <a:buNone/>
            </a:pPr>
            <a:r>
              <a:rPr lang="cs-CZ" dirty="0"/>
              <a:t>Dnem (§ 36 ZP):</a:t>
            </a:r>
          </a:p>
          <a:p>
            <a:pPr>
              <a:buFontTx/>
              <a:buChar char="-"/>
            </a:pPr>
            <a:r>
              <a:rPr lang="cs-CZ" dirty="0"/>
              <a:t>sjednaným v pracovní smlouvě jako den nástupu do práce</a:t>
            </a:r>
          </a:p>
          <a:p>
            <a:pPr>
              <a:buFontTx/>
              <a:buChar char="-"/>
            </a:pPr>
            <a:r>
              <a:rPr lang="cs-CZ" dirty="0"/>
              <a:t>uvedeným jako den jmenování</a:t>
            </a:r>
          </a:p>
        </p:txBody>
      </p:sp>
    </p:spTree>
    <p:extLst>
      <p:ext uri="{BB962C8B-B14F-4D97-AF65-F5344CB8AC3E}">
        <p14:creationId xmlns:p14="http://schemas.microsoft.com/office/powerpoint/2010/main" val="37499726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Laické chybné výrazy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výpověď dohodou</a:t>
            </a:r>
          </a:p>
          <a:p>
            <a:pPr>
              <a:buFontTx/>
              <a:buChar char="-"/>
            </a:pPr>
            <a:r>
              <a:rPr lang="cs-CZ" dirty="0"/>
              <a:t>výpověď na hodinu</a:t>
            </a:r>
          </a:p>
        </p:txBody>
      </p:sp>
    </p:spTree>
    <p:extLst>
      <p:ext uri="{BB962C8B-B14F-4D97-AF65-F5344CB8AC3E}">
        <p14:creationId xmlns:p14="http://schemas.microsoft.com/office/powerpoint/2010/main" val="8118615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Hromadné propouštění §§ 62 – 64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>
              <a:buFontTx/>
              <a:buChar char="-"/>
            </a:pPr>
            <a:r>
              <a:rPr lang="cs-CZ" dirty="0"/>
              <a:t>skončení pracovního poměru v období 30 dnů s větším počtem zaměstnanců § 62/1 ZP</a:t>
            </a:r>
          </a:p>
          <a:p>
            <a:pPr>
              <a:buFontTx/>
              <a:buChar char="-"/>
            </a:pPr>
            <a:r>
              <a:rPr lang="cs-CZ" dirty="0"/>
              <a:t>předchozí informování odborů/rady zaměstnanců</a:t>
            </a:r>
          </a:p>
          <a:p>
            <a:pPr>
              <a:buFontTx/>
              <a:buChar char="-"/>
            </a:pPr>
            <a:r>
              <a:rPr lang="cs-CZ" dirty="0"/>
              <a:t>předchozí jednání s úřadem práce</a:t>
            </a:r>
          </a:p>
          <a:p>
            <a:pPr>
              <a:buFontTx/>
              <a:buChar char="-"/>
            </a:pPr>
            <a:r>
              <a:rPr lang="cs-CZ" dirty="0"/>
              <a:t>skončení pracovních poměrů § 63 ZP</a:t>
            </a:r>
          </a:p>
        </p:txBody>
      </p:sp>
    </p:spTree>
    <p:extLst>
      <p:ext uri="{BB962C8B-B14F-4D97-AF65-F5344CB8AC3E}">
        <p14:creationId xmlns:p14="http://schemas.microsoft.com/office/powerpoint/2010/main" val="20829788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Neplatné skončení pracovního poměru §§ 69 - 72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dirty="0"/>
              <a:t>neplatná výpověď, okamžité zrušení, zrušení ve zkušební době nebo dohoda</a:t>
            </a:r>
          </a:p>
          <a:p>
            <a:pPr>
              <a:buFontTx/>
              <a:buChar char="-"/>
            </a:pPr>
            <a:r>
              <a:rPr lang="cs-CZ" dirty="0"/>
              <a:t>může u soudu uplatnit zaměstnanec i zaměstnavatel</a:t>
            </a:r>
          </a:p>
          <a:p>
            <a:pPr>
              <a:buFontTx/>
              <a:buChar char="-"/>
            </a:pPr>
            <a:r>
              <a:rPr lang="cs-CZ" dirty="0"/>
              <a:t>před podáním žaloby musí doručit výzvu druhé straně</a:t>
            </a:r>
          </a:p>
          <a:p>
            <a:pPr>
              <a:buFontTx/>
              <a:buChar char="-"/>
            </a:pPr>
            <a:r>
              <a:rPr lang="cs-CZ" dirty="0" err="1"/>
              <a:t>lhůůůta</a:t>
            </a:r>
            <a:r>
              <a:rPr lang="cs-CZ" dirty="0"/>
              <a:t> 2 měsíců ode dne, kdy měl pracovní poměr neplatně skončit</a:t>
            </a:r>
          </a:p>
          <a:p>
            <a:pPr>
              <a:buFontTx/>
              <a:buChar char="-"/>
            </a:pPr>
            <a:r>
              <a:rPr lang="cs-CZ" dirty="0"/>
              <a:t>pozor na náhradu škody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578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4000" b="1" dirty="0"/>
          </a:p>
          <a:p>
            <a:pPr marL="0" indent="0" algn="ctr">
              <a:buNone/>
            </a:pPr>
            <a:r>
              <a:rPr lang="cs-CZ" sz="4000" b="1" dirty="0"/>
              <a:t>Děkuji za pozornost</a:t>
            </a:r>
          </a:p>
          <a:p>
            <a:pPr marL="0" indent="0" algn="ctr">
              <a:buNone/>
            </a:pPr>
            <a:endParaRPr lang="cs-CZ" sz="4000" b="1" dirty="0"/>
          </a:p>
          <a:p>
            <a:pPr marL="0" indent="0" algn="ctr">
              <a:buNone/>
            </a:pPr>
            <a:r>
              <a:rPr lang="cs-CZ"/>
              <a:t>musilova@vutbr</a:t>
            </a:r>
            <a:r>
              <a:rPr lang="cs-CZ" dirty="0"/>
              <a:t>.cz</a:t>
            </a:r>
          </a:p>
        </p:txBody>
      </p:sp>
    </p:spTree>
    <p:extLst>
      <p:ext uri="{BB962C8B-B14F-4D97-AF65-F5344CB8AC3E}">
        <p14:creationId xmlns:p14="http://schemas.microsoft.com/office/powerpoint/2010/main" val="748093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324528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Postup před vznikem pracovního poměru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/>
              <a:t>výběr zaměstnance je v kompetenci zaměstnavatele, ALE nesmí být diskriminační!</a:t>
            </a:r>
          </a:p>
          <a:p>
            <a:pPr>
              <a:buFontTx/>
              <a:buChar char="-"/>
            </a:pPr>
            <a:r>
              <a:rPr lang="cs-CZ" dirty="0"/>
              <a:t>možno žádat jen údaje související s prací (§§ 30 a 316 ZP)</a:t>
            </a:r>
          </a:p>
          <a:p>
            <a:pPr>
              <a:buFontTx/>
              <a:buChar char="-"/>
            </a:pPr>
            <a:r>
              <a:rPr lang="cs-CZ" dirty="0"/>
              <a:t>seznámit s právy a povinnostmi, pracovními podmínkami a odměňováním</a:t>
            </a:r>
          </a:p>
          <a:p>
            <a:pPr>
              <a:buFontTx/>
              <a:buChar char="-"/>
            </a:pPr>
            <a:r>
              <a:rPr lang="cs-CZ" dirty="0"/>
              <a:t>vstupní lékařská prohlídka</a:t>
            </a:r>
          </a:p>
        </p:txBody>
      </p:sp>
    </p:spTree>
    <p:extLst>
      <p:ext uri="{BB962C8B-B14F-4D97-AF65-F5344CB8AC3E}">
        <p14:creationId xmlns:p14="http://schemas.microsoft.com/office/powerpoint/2010/main" val="1853844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80528" y="274638"/>
            <a:ext cx="9433048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Pracovní smlouva – náležitosti §§ 34, 37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Nezbytné</a:t>
            </a:r>
            <a:r>
              <a:rPr lang="cs-CZ" dirty="0"/>
              <a:t> náležitosti § 34 ZP</a:t>
            </a:r>
          </a:p>
          <a:p>
            <a:pPr marL="514350" indent="-514350">
              <a:buAutoNum type="arabicPeriod"/>
            </a:pPr>
            <a:r>
              <a:rPr lang="cs-CZ" dirty="0"/>
              <a:t>druh práce – bližší vymezení pracovní náplně vizte § 37 ZP</a:t>
            </a:r>
          </a:p>
          <a:p>
            <a:pPr marL="514350" indent="-514350">
              <a:buAutoNum type="arabicPeriod"/>
            </a:pPr>
            <a:r>
              <a:rPr lang="cs-CZ" dirty="0"/>
              <a:t>místo výkonu práce – vizte § pravidelné pracoviště</a:t>
            </a:r>
          </a:p>
          <a:p>
            <a:pPr marL="514350" indent="-514350">
              <a:buAutoNum type="arabicPeriod"/>
            </a:pPr>
            <a:r>
              <a:rPr lang="cs-CZ" dirty="0"/>
              <a:t>den nástupu do práce = vznik pracovního poměru</a:t>
            </a:r>
          </a:p>
        </p:txBody>
      </p:sp>
    </p:spTree>
    <p:extLst>
      <p:ext uri="{BB962C8B-B14F-4D97-AF65-F5344CB8AC3E}">
        <p14:creationId xmlns:p14="http://schemas.microsoft.com/office/powerpoint/2010/main" val="2841668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Další obsah pracovní smlouvy - § 37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Další informace:</a:t>
            </a:r>
          </a:p>
          <a:p>
            <a:pPr marL="514350" indent="-514350">
              <a:buAutoNum type="alphaLcParenR"/>
            </a:pPr>
            <a:r>
              <a:rPr lang="cs-CZ" dirty="0"/>
              <a:t>v pracovní smlouvě</a:t>
            </a:r>
          </a:p>
          <a:p>
            <a:pPr marL="514350" indent="-514350">
              <a:buAutoNum type="alphaLcParenR"/>
            </a:pPr>
            <a:r>
              <a:rPr lang="cs-CZ" dirty="0"/>
              <a:t>písemně do 1 měsíce od vzniku pracovního poměru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bližší vymezení druhu práce = pracovní náplň (neplést pojmy!) - vazba na výpovědní důvody ze strany zaměstnavatele § 52 g) ZP</a:t>
            </a:r>
          </a:p>
          <a:p>
            <a:pPr>
              <a:buFontTx/>
              <a:buChar char="-"/>
            </a:pPr>
            <a:r>
              <a:rPr lang="cs-CZ" dirty="0"/>
              <a:t>bližší vymezení místa výkonu práce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6724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Další obsah pracovní smlouvy - § 37 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/>
              <a:t>údaje o dovolené - §§ 211 – 223 ZP</a:t>
            </a:r>
          </a:p>
          <a:p>
            <a:pPr>
              <a:buFontTx/>
              <a:buChar char="-"/>
            </a:pPr>
            <a:r>
              <a:rPr lang="cs-CZ" dirty="0"/>
              <a:t>údaj o výpovědních dobách - § 51 ZP</a:t>
            </a:r>
          </a:p>
          <a:p>
            <a:pPr>
              <a:buFontTx/>
              <a:buChar char="-"/>
            </a:pPr>
            <a:r>
              <a:rPr lang="cs-CZ" dirty="0"/>
              <a:t>údaj o týdenní pracovní době a jejím rozvržení - §§ 78 – 87 ZP</a:t>
            </a:r>
          </a:p>
          <a:p>
            <a:pPr>
              <a:buFontTx/>
              <a:buChar char="-"/>
            </a:pPr>
            <a:r>
              <a:rPr lang="cs-CZ" dirty="0"/>
              <a:t>údaj o mzdě/platu, o způsobu odměňování, o splatnosti, termínu a způsobu výplaty </a:t>
            </a:r>
          </a:p>
          <a:p>
            <a:pPr marL="0" indent="0">
              <a:buNone/>
            </a:pPr>
            <a:r>
              <a:rPr lang="cs-CZ" dirty="0"/>
              <a:t>      - §§ 109 – 144 ZP</a:t>
            </a:r>
          </a:p>
          <a:p>
            <a:pPr>
              <a:buFontTx/>
              <a:buChar char="-"/>
            </a:pPr>
            <a:r>
              <a:rPr lang="cs-CZ" dirty="0"/>
              <a:t>údaj o kolektivních smlouvách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7676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Další ujednání v pracovní smlouvě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dirty="0"/>
              <a:t>doba trvání pracovního poměru § 39 ZP</a:t>
            </a:r>
          </a:p>
          <a:p>
            <a:pPr>
              <a:buFontTx/>
              <a:buChar char="-"/>
            </a:pPr>
            <a:r>
              <a:rPr lang="cs-CZ" dirty="0"/>
              <a:t>zkušení doba § 35 ZP maximálně:</a:t>
            </a:r>
            <a:r>
              <a:rPr lang="cs-CZ" sz="2000" dirty="0"/>
              <a:t> </a:t>
            </a:r>
          </a:p>
          <a:p>
            <a:pPr marL="457200" indent="-457200">
              <a:buAutoNum type="alphaLcParenR"/>
            </a:pPr>
            <a:r>
              <a:rPr lang="cs-CZ" sz="2000" dirty="0"/>
              <a:t>3 měsíce od vzniku pracovního poměru</a:t>
            </a:r>
          </a:p>
          <a:p>
            <a:pPr marL="457200" indent="-457200">
              <a:buAutoNum type="alphaLcParenR"/>
            </a:pPr>
            <a:r>
              <a:rPr lang="cs-CZ" sz="2000" dirty="0"/>
              <a:t>6 měsíců od vzniku pracovního poměru u vedoucích zaměstnanců</a:t>
            </a:r>
          </a:p>
          <a:p>
            <a:pPr marL="0" indent="0">
              <a:buNone/>
            </a:pPr>
            <a:r>
              <a:rPr lang="cs-CZ" sz="2000" dirty="0"/>
              <a:t>Nelze dodatečně prodloužit!</a:t>
            </a:r>
          </a:p>
          <a:p>
            <a:pPr marL="0" indent="0">
              <a:buNone/>
            </a:pPr>
            <a:r>
              <a:rPr lang="cs-CZ" sz="2000" dirty="0"/>
              <a:t>Vždy max. ½ sjednané doby trvání pracovního poměru.</a:t>
            </a:r>
          </a:p>
          <a:p>
            <a:pPr>
              <a:buFontTx/>
              <a:buChar char="-"/>
            </a:pPr>
            <a:r>
              <a:rPr lang="cs-CZ" dirty="0"/>
              <a:t>vysílání na pracovní cesty § 42 ZP</a:t>
            </a:r>
          </a:p>
          <a:p>
            <a:pPr>
              <a:buFontTx/>
              <a:buChar char="-"/>
            </a:pPr>
            <a:r>
              <a:rPr lang="cs-CZ" dirty="0"/>
              <a:t>práce přesčas nad zákonný limit § 93 ZP</a:t>
            </a:r>
          </a:p>
          <a:p>
            <a:pPr>
              <a:buFontTx/>
              <a:buChar char="-"/>
            </a:pPr>
            <a:r>
              <a:rPr lang="cs-CZ" dirty="0"/>
              <a:t>pracovní pohotovost § 95 ZP</a:t>
            </a:r>
          </a:p>
          <a:p>
            <a:pPr>
              <a:buFontTx/>
              <a:buChar char="-"/>
            </a:pPr>
            <a:r>
              <a:rPr lang="cs-CZ" dirty="0"/>
              <a:t>konkurenční doložka - §§ 310 a 311 ZP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5099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Práva a povinnosti z pracovního poměru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Tx/>
              <a:buChar char="-"/>
            </a:pPr>
            <a:r>
              <a:rPr lang="cs-CZ" dirty="0"/>
              <a:t>základní úprava v § 38 ZP a §§ 301 – 304 ZP</a:t>
            </a:r>
          </a:p>
          <a:p>
            <a:pPr>
              <a:buFontTx/>
              <a:buChar char="-"/>
            </a:pPr>
            <a:r>
              <a:rPr lang="cs-CZ" dirty="0"/>
              <a:t>další specifikace v §§ 103 – 106 ZP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Zaměstnavatel je dále povinen zajistit/umožnit:</a:t>
            </a:r>
          </a:p>
          <a:p>
            <a:pPr>
              <a:buFontTx/>
              <a:buChar char="-"/>
            </a:pPr>
            <a:r>
              <a:rPr lang="cs-CZ" dirty="0"/>
              <a:t>bezpečnost a ochranu zdraví při práci (vstupní a pravidelná školení) - §§ 101 – 108 ZP</a:t>
            </a:r>
          </a:p>
          <a:p>
            <a:pPr>
              <a:buFontTx/>
              <a:buChar char="-"/>
            </a:pPr>
            <a:r>
              <a:rPr lang="cs-CZ" dirty="0"/>
              <a:t>vhodné pracovní podmínky § 224 ZP + §§ 237-247 ZP</a:t>
            </a:r>
          </a:p>
          <a:p>
            <a:pPr>
              <a:buFontTx/>
              <a:buChar char="-"/>
            </a:pPr>
            <a:r>
              <a:rPr lang="cs-CZ" dirty="0"/>
              <a:t>odborný rozvoj zaměstnanců §§ 227 – 235 ZP</a:t>
            </a:r>
          </a:p>
          <a:p>
            <a:pPr>
              <a:buFontTx/>
              <a:buChar char="-"/>
            </a:pPr>
            <a:r>
              <a:rPr lang="cs-CZ" dirty="0"/>
              <a:t>stravování § 236 ZP</a:t>
            </a:r>
          </a:p>
          <a:p>
            <a:pPr>
              <a:buFontTx/>
              <a:buChar char="-"/>
            </a:pPr>
            <a:r>
              <a:rPr lang="cs-CZ" dirty="0"/>
              <a:t>lékařské prohlídky - § 247 ZP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1918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036496" cy="1143000"/>
          </a:xfrm>
        </p:spPr>
        <p:txBody>
          <a:bodyPr>
            <a:noAutofit/>
          </a:bodyPr>
          <a:lstStyle/>
          <a:p>
            <a:r>
              <a:rPr lang="cs-CZ" sz="4000" b="1" dirty="0"/>
              <a:t>Změny pracovního poměru §§ 40 – 47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cs-CZ" dirty="0"/>
              <a:t>převedení na jinou práci § 41 ZP i bez souhlasu zaměstnance: a) povinné </a:t>
            </a:r>
          </a:p>
          <a:p>
            <a:pPr marL="0" indent="0">
              <a:buNone/>
            </a:pPr>
            <a:r>
              <a:rPr lang="cs-CZ" dirty="0"/>
              <a:t>                              b) dobrovolné</a:t>
            </a:r>
          </a:p>
          <a:p>
            <a:pPr>
              <a:buFontTx/>
              <a:buChar char="-"/>
            </a:pPr>
            <a:r>
              <a:rPr lang="cs-CZ" dirty="0"/>
              <a:t>přeložení do jiného místa výkonu práce § 43 ZP – nutný souhlas zaměstnance</a:t>
            </a:r>
          </a:p>
          <a:p>
            <a:pPr>
              <a:buFontTx/>
              <a:buChar char="-"/>
            </a:pPr>
            <a:r>
              <a:rPr lang="cs-CZ" dirty="0"/>
              <a:t>pracovní cesta  § 42 ZP</a:t>
            </a:r>
          </a:p>
          <a:p>
            <a:pPr>
              <a:buFontTx/>
              <a:buChar char="-"/>
            </a:pPr>
            <a:r>
              <a:rPr lang="cs-CZ" dirty="0"/>
              <a:t>dočasné přidělení § 43 ZP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Nutnost převést zpět po odpadnutí důvodu - § 44 ZP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Návrat uvolněného zaměstnance do práce § § 47 ZP</a:t>
            </a:r>
          </a:p>
        </p:txBody>
      </p:sp>
    </p:spTree>
    <p:extLst>
      <p:ext uri="{BB962C8B-B14F-4D97-AF65-F5344CB8AC3E}">
        <p14:creationId xmlns:p14="http://schemas.microsoft.com/office/powerpoint/2010/main" val="7847459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1193</Words>
  <Application>Microsoft Office PowerPoint</Application>
  <PresentationFormat>Předvádění na obrazovce (4:3)</PresentationFormat>
  <Paragraphs>159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Arial</vt:lpstr>
      <vt:lpstr>Calibri</vt:lpstr>
      <vt:lpstr>Motiv systému Office</vt:lpstr>
      <vt:lpstr>Pracovní poměr (§§ 30 – 73a ZP) </vt:lpstr>
      <vt:lpstr> Vznik pracovního poměru   </vt:lpstr>
      <vt:lpstr>Postup před vznikem pracovního poměru</vt:lpstr>
      <vt:lpstr>Pracovní smlouva – náležitosti §§ 34, 37 ZP</vt:lpstr>
      <vt:lpstr>Další obsah pracovní smlouvy - § 37 ZP</vt:lpstr>
      <vt:lpstr>Další obsah pracovní smlouvy - § 37 ZP</vt:lpstr>
      <vt:lpstr>Další ujednání v pracovní smlouvě</vt:lpstr>
      <vt:lpstr>Práva a povinnosti z pracovního poměru</vt:lpstr>
      <vt:lpstr>Změny pracovního poměru §§ 40 – 47 ZP</vt:lpstr>
      <vt:lpstr>Skončení pracovního poměru §§ 48-73a ZP</vt:lpstr>
      <vt:lpstr>Dohoda o rozvázání  pracovního poměru § 49 ZP</vt:lpstr>
      <vt:lpstr>Výpověď § 50 – 54 ZP, §§ 57-61 ZP</vt:lpstr>
      <vt:lpstr>Výpověď – výpovědní důvody § 52 ZP</vt:lpstr>
      <vt:lpstr>Odstupné §§ 67 – 68 ZP</vt:lpstr>
      <vt:lpstr>Výpověď – výpovědní důvody § 52 ZP</vt:lpstr>
      <vt:lpstr>Okamžité zrušení pracovního poměru §§ 55-56a, §§ 57-61 ZP</vt:lpstr>
      <vt:lpstr>Okamžité zrušení pracovního poměru §§ 55-56a, §§ 57-61 ZP</vt:lpstr>
      <vt:lpstr>Skončení pracovního poměru na dobu určitou – 65 ZP</vt:lpstr>
      <vt:lpstr>Zrušení pracovního poměru ve zkušební době § 66 ZP</vt:lpstr>
      <vt:lpstr>Laické chybné výrazy</vt:lpstr>
      <vt:lpstr>Hromadné propouštění §§ 62 – 64 ZP</vt:lpstr>
      <vt:lpstr>Neplatné skončení pracovního poměru §§ 69 - 72 ZP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Pracovní poměr (§§ 30 – 73a ZP)</dc:title>
  <dc:creator>Helena Musilova</dc:creator>
  <cp:lastModifiedBy>Musilová Helena (6256)</cp:lastModifiedBy>
  <cp:revision>15</cp:revision>
  <dcterms:created xsi:type="dcterms:W3CDTF">2020-11-29T11:22:52Z</dcterms:created>
  <dcterms:modified xsi:type="dcterms:W3CDTF">2021-11-16T08:32:24Z</dcterms:modified>
</cp:coreProperties>
</file>